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/>
      <a:tcStyle>
        <a:tcBdr/>
        <a:fill>
          <a:solidFill>
            <a:srgbClr val="E7D4AC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353528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353528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solidFill>
                <a:srgbClr val="6F6F6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wholeTbl>
    <a:band2H>
      <a:tcTxStyle/>
      <a:tcStyle>
        <a:tcBdr/>
        <a:fill>
          <a:solidFill>
            <a:srgbClr val="E3D3A5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6F6F6F"/>
              </a:solidFill>
              <a:prstDash val="solid"/>
              <a:miter lim="400000"/>
            </a:ln>
          </a:left>
          <a:right>
            <a:ln w="12700" cap="flat">
              <a:solidFill>
                <a:srgbClr val="6F6F6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CEA8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0503C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2B78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B8173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solidFill>
                <a:srgbClr val="8B817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B8173"/>
              </a:solidFill>
              <a:prstDash val="solid"/>
              <a:miter lim="400000"/>
            </a:ln>
          </a:left>
          <a:right>
            <a:ln w="12700" cap="flat">
              <a:solidFill>
                <a:srgbClr val="8B817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B3A1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86E5F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CAAA5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7AF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solidFill>
                <a:srgbClr val="82828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/>
      <a:tcStyle>
        <a:tcBdr/>
        <a:fill>
          <a:solidFill>
            <a:srgbClr val="DED4B6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CDBE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20000"/>
            </a:srgbClr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54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104900" y="1473200"/>
            <a:ext cx="10795000" cy="3556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04900" y="5016500"/>
            <a:ext cx="10795000" cy="2235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57505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000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222750"/>
            <a:ext cx="10464800" cy="774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ClrTx/>
              <a:buSzTx/>
              <a:buNone/>
              <a:defRPr sz="42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79023" y="-126408"/>
            <a:ext cx="15544802" cy="10363201"/>
          </a:xfrm>
          <a:prstGeom prst="rect">
            <a:avLst/>
          </a:prstGeom>
          <a:ln w="254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2118171" y="468081"/>
            <a:ext cx="8787508" cy="585833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04900" y="6248400"/>
            <a:ext cx="10795000" cy="1397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04900" y="7632700"/>
            <a:ext cx="107950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104900" y="3098800"/>
            <a:ext cx="10795000" cy="355600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4088740" y="1357394"/>
            <a:ext cx="10701971" cy="713464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35000" y="1473200"/>
            <a:ext cx="5715000" cy="33147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940300"/>
            <a:ext cx="5715000" cy="3606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7581900" y="2628900"/>
            <a:ext cx="4317378" cy="6489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04900" y="3022600"/>
            <a:ext cx="53975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Blip>
                <a:blip r:embed="rId2"/>
              </a:buBlip>
            </a:lvl1pPr>
            <a:lvl2pPr>
              <a:spcBef>
                <a:spcPts val="2800"/>
              </a:spcBef>
              <a:buBlip>
                <a:blip r:embed="rId2"/>
              </a:buBlip>
            </a:lvl2pPr>
            <a:lvl3pPr>
              <a:spcBef>
                <a:spcPts val="2800"/>
              </a:spcBef>
              <a:buBlip>
                <a:blip r:embed="rId2"/>
              </a:buBlip>
            </a:lvl3pPr>
            <a:lvl4pPr>
              <a:spcBef>
                <a:spcPts val="2800"/>
              </a:spcBef>
              <a:buBlip>
                <a:blip r:embed="rId2"/>
              </a:buBlip>
            </a:lvl4pPr>
            <a:lvl5pPr>
              <a:spcBef>
                <a:spcPts val="2800"/>
              </a:spcBef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21"/>
          </p:nvPr>
        </p:nvSpPr>
        <p:spPr>
          <a:xfrm>
            <a:off x="7759700" y="4151206"/>
            <a:ext cx="5118100" cy="557304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22"/>
          </p:nvPr>
        </p:nvSpPr>
        <p:spPr>
          <a:xfrm>
            <a:off x="6972300" y="622300"/>
            <a:ext cx="6229350" cy="4152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609600" y="-406400"/>
            <a:ext cx="7037917" cy="10579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104900" y="939800"/>
            <a:ext cx="10795000" cy="787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327743"/>
            <a:ext cx="368504" cy="42585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 b="1">
                <a:solidFill>
                  <a:srgbClr val="51573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7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7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7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7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7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7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7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7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7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9pPr>
    </p:titleStyle>
    <p:bodyStyle>
      <a:lvl1pPr marL="381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36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1pPr>
      <a:lvl2pPr marL="762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36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2pPr>
      <a:lvl3pPr marL="1143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36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3pPr>
      <a:lvl4pPr marL="1524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36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4pPr>
      <a:lvl5pPr marL="1905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36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5pPr>
      <a:lvl6pPr marL="2286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36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6pPr>
      <a:lvl7pPr marL="2667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36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7pPr>
      <a:lvl8pPr marL="3048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36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8pPr>
      <a:lvl9pPr marL="3429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36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jschoenman@comcast.net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9111"/>
            <a:lumOff val="980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t. Thomas à Becket Haiti Mission"/>
          <p:cNvSpPr txBox="1">
            <a:spLocks noGrp="1"/>
          </p:cNvSpPr>
          <p:nvPr>
            <p:ph type="title"/>
          </p:nvPr>
        </p:nvSpPr>
        <p:spPr>
          <a:xfrm>
            <a:off x="319527" y="7133270"/>
            <a:ext cx="12365746" cy="1600219"/>
          </a:xfrm>
          <a:prstGeom prst="rect">
            <a:avLst/>
          </a:prstGeom>
        </p:spPr>
        <p:txBody>
          <a:bodyPr/>
          <a:lstStyle>
            <a:lvl1pPr defTabSz="443991">
              <a:defRPr sz="6080" b="1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lvl1pPr>
          </a:lstStyle>
          <a:p>
            <a:r>
              <a:t>St. Thomas à Becket Haiti Mission</a:t>
            </a:r>
          </a:p>
        </p:txBody>
      </p:sp>
      <p:sp>
        <p:nvSpPr>
          <p:cNvPr id="120" name="In solidarity with our Friends in Bercy since 2010"/>
          <p:cNvSpPr txBox="1">
            <a:spLocks noGrp="1"/>
          </p:cNvSpPr>
          <p:nvPr>
            <p:ph type="body" sz="quarter" idx="1"/>
          </p:nvPr>
        </p:nvSpPr>
        <p:spPr>
          <a:xfrm>
            <a:off x="1104900" y="8456554"/>
            <a:ext cx="10795000" cy="1397001"/>
          </a:xfrm>
          <a:prstGeom prst="rect">
            <a:avLst/>
          </a:prstGeom>
        </p:spPr>
        <p:txBody>
          <a:bodyPr/>
          <a:lstStyle/>
          <a:p>
            <a:r>
              <a:t>In solidarity with our Friends in Bercy since 2010</a:t>
            </a:r>
          </a:p>
        </p:txBody>
      </p:sp>
      <p:pic>
        <p:nvPicPr>
          <p:cNvPr id="121" name="100_5006.jpeg" descr="100_5006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9968" y="1168648"/>
            <a:ext cx="7201046" cy="5369036"/>
          </a:xfrm>
          <a:prstGeom prst="rect">
            <a:avLst/>
          </a:prstGeom>
        </p:spPr>
      </p:pic>
      <p:pic>
        <p:nvPicPr>
          <p:cNvPr id="122" name="100_5026.jpeg" descr="100_5026.jpe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568266" y="406967"/>
            <a:ext cx="5181998" cy="6892398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9111"/>
            <a:lumOff val="980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100_4980.jpeg" descr="100_4980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93377" y="6364750"/>
            <a:ext cx="4361262" cy="3239196"/>
          </a:xfrm>
          <a:prstGeom prst="rect">
            <a:avLst/>
          </a:prstGeom>
        </p:spPr>
      </p:pic>
      <p:sp>
        <p:nvSpPr>
          <p:cNvPr id="175" name="Special Projects…"/>
          <p:cNvSpPr txBox="1">
            <a:spLocks noGrp="1"/>
          </p:cNvSpPr>
          <p:nvPr>
            <p:ph type="title"/>
          </p:nvPr>
        </p:nvSpPr>
        <p:spPr>
          <a:xfrm>
            <a:off x="4996093" y="4502105"/>
            <a:ext cx="4031637" cy="1586126"/>
          </a:xfrm>
          <a:prstGeom prst="rect">
            <a:avLst/>
          </a:prstGeom>
        </p:spPr>
        <p:txBody>
          <a:bodyPr/>
          <a:lstStyle/>
          <a:p>
            <a:pPr defTabSz="356362">
              <a:defRPr sz="4270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pPr>
            <a:r>
              <a:t>Special Projects </a:t>
            </a:r>
          </a:p>
          <a:p>
            <a:pPr defTabSz="356362">
              <a:defRPr sz="4270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pPr>
            <a:r>
              <a:t>Over the Years</a:t>
            </a:r>
          </a:p>
        </p:txBody>
      </p:sp>
      <p:pic>
        <p:nvPicPr>
          <p:cNvPr id="176" name="100_5586.jpeg" descr="100_5586.jpe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3071" y="159731"/>
            <a:ext cx="3990425" cy="3648283"/>
          </a:xfrm>
          <a:prstGeom prst="rect">
            <a:avLst/>
          </a:prstGeom>
        </p:spPr>
      </p:pic>
      <p:pic>
        <p:nvPicPr>
          <p:cNvPr id="177" name="100_4681.jpeg" descr="100_4681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0317" y="4513627"/>
            <a:ext cx="4952216" cy="3682412"/>
          </a:xfrm>
          <a:prstGeom prst="rect">
            <a:avLst/>
          </a:prstGeom>
        </p:spPr>
      </p:pic>
      <p:pic>
        <p:nvPicPr>
          <p:cNvPr id="178" name="100_5016.jpeg" descr="100_5016.jpe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364520" y="224773"/>
            <a:ext cx="3358476" cy="4461034"/>
          </a:xfrm>
          <a:prstGeom prst="rect">
            <a:avLst/>
          </a:prstGeom>
        </p:spPr>
      </p:pic>
      <p:pic>
        <p:nvPicPr>
          <p:cNvPr id="179" name="100_5136.jpeg" descr="100_5136.jpe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232114" y="207701"/>
            <a:ext cx="5083787" cy="3818064"/>
          </a:xfrm>
          <a:prstGeom prst="rect">
            <a:avLst/>
          </a:prstGeom>
        </p:spPr>
      </p:pic>
      <p:pic>
        <p:nvPicPr>
          <p:cNvPr id="180" name="100_4973.jpeg" descr="100_4973.jpeg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905968" y="5259160"/>
            <a:ext cx="3990424" cy="3682412"/>
          </a:xfrm>
          <a:prstGeom prst="rect">
            <a:avLst/>
          </a:prstGeom>
        </p:spPr>
      </p:pic>
      <p:sp>
        <p:nvSpPr>
          <p:cNvPr id="181" name="A new kitchen"/>
          <p:cNvSpPr txBox="1"/>
          <p:nvPr/>
        </p:nvSpPr>
        <p:spPr>
          <a:xfrm>
            <a:off x="785940" y="3726527"/>
            <a:ext cx="2507515" cy="56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900"/>
            </a:lvl1pPr>
          </a:lstStyle>
          <a:p>
            <a:r>
              <a:t>A new kitchen</a:t>
            </a:r>
          </a:p>
        </p:txBody>
      </p:sp>
      <p:sp>
        <p:nvSpPr>
          <p:cNvPr id="182" name="School garden"/>
          <p:cNvSpPr txBox="1"/>
          <p:nvPr/>
        </p:nvSpPr>
        <p:spPr>
          <a:xfrm>
            <a:off x="151345" y="8118939"/>
            <a:ext cx="2525192" cy="56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900"/>
            </a:lvl1pPr>
          </a:lstStyle>
          <a:p>
            <a:r>
              <a:t>School garden</a:t>
            </a:r>
          </a:p>
        </p:txBody>
      </p:sp>
      <p:sp>
        <p:nvSpPr>
          <p:cNvPr id="183" name="Latrines"/>
          <p:cNvSpPr txBox="1"/>
          <p:nvPr/>
        </p:nvSpPr>
        <p:spPr>
          <a:xfrm>
            <a:off x="3135210" y="9077080"/>
            <a:ext cx="1491375" cy="56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900"/>
            </a:lvl1pPr>
          </a:lstStyle>
          <a:p>
            <a:r>
              <a:t>Latrines</a:t>
            </a:r>
          </a:p>
        </p:txBody>
      </p:sp>
      <p:sp>
        <p:nvSpPr>
          <p:cNvPr id="184" name="Clean water"/>
          <p:cNvSpPr txBox="1"/>
          <p:nvPr/>
        </p:nvSpPr>
        <p:spPr>
          <a:xfrm>
            <a:off x="5591132" y="3893640"/>
            <a:ext cx="2081023" cy="56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900"/>
            </a:lvl1pPr>
          </a:lstStyle>
          <a:p>
            <a:r>
              <a:t>Clean water</a:t>
            </a:r>
          </a:p>
        </p:txBody>
      </p:sp>
      <p:sp>
        <p:nvSpPr>
          <p:cNvPr id="185" name="A new well"/>
          <p:cNvSpPr txBox="1"/>
          <p:nvPr/>
        </p:nvSpPr>
        <p:spPr>
          <a:xfrm>
            <a:off x="10072855" y="4595469"/>
            <a:ext cx="1941805" cy="56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900"/>
            </a:lvl1pPr>
          </a:lstStyle>
          <a:p>
            <a:r>
              <a:t>A new well</a:t>
            </a:r>
          </a:p>
        </p:txBody>
      </p:sp>
      <p:sp>
        <p:nvSpPr>
          <p:cNvPr id="186" name="Hand washing stations"/>
          <p:cNvSpPr txBox="1"/>
          <p:nvPr/>
        </p:nvSpPr>
        <p:spPr>
          <a:xfrm>
            <a:off x="8966989" y="8852293"/>
            <a:ext cx="3868383" cy="56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900"/>
            </a:lvl1pPr>
          </a:lstStyle>
          <a:p>
            <a:r>
              <a:t>Hand washing stations</a:t>
            </a:r>
          </a:p>
        </p:txBody>
      </p:sp>
    </p:spTree>
  </p:cSld>
  <p:clrMapOvr>
    <a:masterClrMapping/>
  </p:clrMapOvr>
  <p:transition spd="med" advClick="0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9111"/>
            <a:lumOff val="980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100_5590.jpeg" descr="100_5590.jpeg"/>
          <p:cNvPicPr>
            <a:picLocks noGrp="1"/>
          </p:cNvPicPr>
          <p:nvPr>
            <p:ph type="pic" idx="23"/>
          </p:nvPr>
        </p:nvPicPr>
        <p:blipFill>
          <a:blip r:embed="rId2"/>
          <a:stretch>
            <a:fillRect/>
          </a:stretch>
        </p:blipFill>
        <p:spPr>
          <a:xfrm>
            <a:off x="177491" y="1337428"/>
            <a:ext cx="6283754" cy="7568014"/>
          </a:xfrm>
          <a:prstGeom prst="rect">
            <a:avLst/>
          </a:prstGeom>
        </p:spPr>
      </p:pic>
      <p:pic>
        <p:nvPicPr>
          <p:cNvPr id="189" name="IMG_0121.jpeg" descr="IMG_0121.jpe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562385" y="1383288"/>
            <a:ext cx="6207801" cy="7476294"/>
          </a:xfrm>
          <a:prstGeom prst="rect">
            <a:avLst/>
          </a:prstGeom>
        </p:spPr>
      </p:pic>
      <p:sp>
        <p:nvSpPr>
          <p:cNvPr id="190" name="New Kitchen and New Pots"/>
          <p:cNvSpPr txBox="1">
            <a:spLocks noGrp="1"/>
          </p:cNvSpPr>
          <p:nvPr>
            <p:ph type="title" idx="4294967295"/>
          </p:nvPr>
        </p:nvSpPr>
        <p:spPr>
          <a:xfrm>
            <a:off x="1247466" y="221827"/>
            <a:ext cx="10509868" cy="1089980"/>
          </a:xfrm>
          <a:prstGeom prst="rect">
            <a:avLst/>
          </a:prstGeom>
        </p:spPr>
        <p:txBody>
          <a:bodyPr anchor="b"/>
          <a:lstStyle>
            <a:lvl1pPr defTabSz="519937">
              <a:defRPr sz="6230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lvl1pPr>
          </a:lstStyle>
          <a:p>
            <a:r>
              <a:t>New Kitchen and New Pots</a:t>
            </a:r>
          </a:p>
        </p:txBody>
      </p:sp>
    </p:spTree>
  </p:cSld>
  <p:clrMapOvr>
    <a:masterClrMapping/>
  </p:clrMapOvr>
  <p:transition spd="med" advClick="0" advTm="6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9111"/>
            <a:lumOff val="980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100_5655.jpeg" descr="100_5655.jpeg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7848600" y="5310394"/>
            <a:ext cx="4483101" cy="4089401"/>
          </a:xfrm>
          <a:prstGeom prst="rect">
            <a:avLst/>
          </a:prstGeom>
        </p:spPr>
      </p:pic>
      <p:pic>
        <p:nvPicPr>
          <p:cNvPr id="193" name="100_5654.jpeg" descr="100_5654.jpeg"/>
          <p:cNvPicPr>
            <a:picLocks noGrp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xfrm>
            <a:off x="7848600" y="1039639"/>
            <a:ext cx="4483100" cy="4102101"/>
          </a:xfrm>
          <a:prstGeom prst="rect">
            <a:avLst/>
          </a:prstGeom>
        </p:spPr>
      </p:pic>
      <p:pic>
        <p:nvPicPr>
          <p:cNvPr id="194" name="100_5657.jpeg" descr="100_5657.jpeg"/>
          <p:cNvPicPr>
            <a:picLocks noGrp="1"/>
          </p:cNvPicPr>
          <p:nvPr>
            <p:ph type="pic" idx="23"/>
          </p:nvPr>
        </p:nvPicPr>
        <p:blipFill>
          <a:blip r:embed="rId4"/>
          <a:stretch>
            <a:fillRect/>
          </a:stretch>
        </p:blipFill>
        <p:spPr>
          <a:xfrm>
            <a:off x="622300" y="1006443"/>
            <a:ext cx="7010400" cy="8445501"/>
          </a:xfrm>
          <a:prstGeom prst="rect">
            <a:avLst/>
          </a:prstGeom>
        </p:spPr>
      </p:pic>
      <p:sp>
        <p:nvSpPr>
          <p:cNvPr id="195" name="Teamwork needed to carry the food back to classrooms"/>
          <p:cNvSpPr txBox="1"/>
          <p:nvPr/>
        </p:nvSpPr>
        <p:spPr>
          <a:xfrm>
            <a:off x="415886" y="183762"/>
            <a:ext cx="12173028" cy="687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700"/>
            </a:lvl1pPr>
          </a:lstStyle>
          <a:p>
            <a:r>
              <a:t>Teamwork needed to carry the food back to classrooms</a:t>
            </a:r>
          </a:p>
        </p:txBody>
      </p:sp>
    </p:spTree>
  </p:cSld>
  <p:clrMapOvr>
    <a:masterClrMapping/>
  </p:clrMapOvr>
  <p:transition spd="med" advClick="0" advTm="6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9111"/>
            <a:lumOff val="980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100_5172.jpeg" descr="100_5172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287088" y="2506899"/>
            <a:ext cx="7636368" cy="6814176"/>
          </a:xfrm>
          <a:prstGeom prst="rect">
            <a:avLst/>
          </a:prstGeom>
        </p:spPr>
      </p:pic>
      <p:pic>
        <p:nvPicPr>
          <p:cNvPr id="204" name="100_5177.jpeg" descr="100_5177.jpe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13331" y="178869"/>
            <a:ext cx="4937500" cy="4520660"/>
          </a:xfrm>
          <a:prstGeom prst="rect">
            <a:avLst/>
          </a:prstGeom>
        </p:spPr>
      </p:pic>
      <p:pic>
        <p:nvPicPr>
          <p:cNvPr id="205" name="100_5176.jpeg" descr="100_5176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5858" y="4775470"/>
            <a:ext cx="5193661" cy="4520660"/>
          </a:xfrm>
          <a:prstGeom prst="rect">
            <a:avLst/>
          </a:prstGeom>
        </p:spPr>
      </p:pic>
      <p:sp>
        <p:nvSpPr>
          <p:cNvPr id="206" name="Distribution of the…"/>
          <p:cNvSpPr txBox="1"/>
          <p:nvPr/>
        </p:nvSpPr>
        <p:spPr>
          <a:xfrm>
            <a:off x="5162174" y="353185"/>
            <a:ext cx="7626171" cy="1918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800"/>
            </a:pPr>
            <a:r>
              <a:t>Distribution of the </a:t>
            </a:r>
          </a:p>
          <a:p>
            <a:pPr>
              <a:defRPr sz="3800"/>
            </a:pPr>
            <a:r>
              <a:t>water purification systems </a:t>
            </a:r>
          </a:p>
          <a:p>
            <a:pPr>
              <a:defRPr sz="3800"/>
            </a:pPr>
            <a:r>
              <a:t>to the Bercy community</a:t>
            </a:r>
          </a:p>
        </p:txBody>
      </p:sp>
    </p:spTree>
  </p:cSld>
  <p:clrMapOvr>
    <a:masterClrMapping/>
  </p:clrMapOvr>
  <p:transition spd="med" advClick="0" advTm="6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9111"/>
            <a:lumOff val="980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100_5017.jpeg" descr="100_5017.jpeg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8057265" y="5408463"/>
            <a:ext cx="4483101" cy="4089401"/>
          </a:xfrm>
          <a:prstGeom prst="rect">
            <a:avLst/>
          </a:prstGeom>
        </p:spPr>
      </p:pic>
      <p:pic>
        <p:nvPicPr>
          <p:cNvPr id="209" name="100_5182.jpeg" descr="100_5182.jpeg"/>
          <p:cNvPicPr>
            <a:picLocks noGrp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xfrm>
            <a:off x="8008148" y="191044"/>
            <a:ext cx="4581336" cy="4192588"/>
          </a:xfrm>
          <a:prstGeom prst="rect">
            <a:avLst/>
          </a:prstGeom>
        </p:spPr>
      </p:pic>
      <p:pic>
        <p:nvPicPr>
          <p:cNvPr id="210" name="100_5013.jpeg" descr="100_5013.jpeg"/>
          <p:cNvPicPr>
            <a:picLocks noGrp="1"/>
          </p:cNvPicPr>
          <p:nvPr>
            <p:ph type="pic" idx="23"/>
          </p:nvPr>
        </p:nvPicPr>
        <p:blipFill>
          <a:blip r:embed="rId4"/>
          <a:stretch>
            <a:fillRect/>
          </a:stretch>
        </p:blipFill>
        <p:spPr>
          <a:xfrm>
            <a:off x="460192" y="1065704"/>
            <a:ext cx="7010401" cy="8445501"/>
          </a:xfrm>
          <a:prstGeom prst="rect">
            <a:avLst/>
          </a:prstGeom>
        </p:spPr>
      </p:pic>
      <p:sp>
        <p:nvSpPr>
          <p:cNvPr id="211" name="New Well at the School"/>
          <p:cNvSpPr txBox="1">
            <a:spLocks noGrp="1"/>
          </p:cNvSpPr>
          <p:nvPr>
            <p:ph type="title" idx="4294967295"/>
          </p:nvPr>
        </p:nvSpPr>
        <p:spPr>
          <a:xfrm>
            <a:off x="-45607" y="162193"/>
            <a:ext cx="8021999" cy="947826"/>
          </a:xfrm>
          <a:prstGeom prst="rect">
            <a:avLst/>
          </a:prstGeom>
        </p:spPr>
        <p:txBody>
          <a:bodyPr anchor="b"/>
          <a:lstStyle>
            <a:lvl1pPr defTabSz="449833">
              <a:defRPr sz="5467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lvl1pPr>
          </a:lstStyle>
          <a:p>
            <a:r>
              <a:t>New Well at the School</a:t>
            </a:r>
          </a:p>
        </p:txBody>
      </p:sp>
      <p:sp>
        <p:nvSpPr>
          <p:cNvPr id="212" name="Blessing of the well by Fr. Coissy"/>
          <p:cNvSpPr txBox="1"/>
          <p:nvPr/>
        </p:nvSpPr>
        <p:spPr>
          <a:xfrm>
            <a:off x="8012357" y="4345461"/>
            <a:ext cx="4572916" cy="487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r>
              <a:t>Blessing of the well by Fr. Coissy</a:t>
            </a:r>
          </a:p>
        </p:txBody>
      </p:sp>
      <p:sp>
        <p:nvSpPr>
          <p:cNvPr id="213" name="Dedicated to Jack Kenny’s memory"/>
          <p:cNvSpPr txBox="1"/>
          <p:nvPr/>
        </p:nvSpPr>
        <p:spPr>
          <a:xfrm>
            <a:off x="7839535" y="4953162"/>
            <a:ext cx="4918559" cy="48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r>
              <a:t>Dedicated to Jack Kenny’s memory</a:t>
            </a:r>
          </a:p>
        </p:txBody>
      </p:sp>
    </p:spTree>
  </p:cSld>
  <p:clrMapOvr>
    <a:masterClrMapping/>
  </p:clrMapOvr>
  <p:transition spd="med" advClick="0" advTm="6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9111"/>
            <a:lumOff val="980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100_5095.jpeg" descr="100_5095.jpeg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221135" y="5028615"/>
            <a:ext cx="5009267" cy="4572586"/>
          </a:xfrm>
          <a:prstGeom prst="rect">
            <a:avLst/>
          </a:prstGeom>
        </p:spPr>
      </p:pic>
      <p:pic>
        <p:nvPicPr>
          <p:cNvPr id="216" name="100_4974.jpeg" descr="100_4974.jpeg"/>
          <p:cNvPicPr>
            <a:picLocks noGrp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xfrm>
            <a:off x="228600" y="412750"/>
            <a:ext cx="4994337" cy="4573015"/>
          </a:xfrm>
          <a:prstGeom prst="rect">
            <a:avLst/>
          </a:prstGeom>
        </p:spPr>
      </p:pic>
      <p:pic>
        <p:nvPicPr>
          <p:cNvPr id="217" name="100_4977.jpeg" descr="100_4977.jpeg"/>
          <p:cNvPicPr>
            <a:picLocks noGrp="1"/>
          </p:cNvPicPr>
          <p:nvPr>
            <p:ph type="pic" idx="23"/>
          </p:nvPr>
        </p:nvPicPr>
        <p:blipFill>
          <a:blip r:embed="rId4"/>
          <a:stretch>
            <a:fillRect/>
          </a:stretch>
        </p:blipFill>
        <p:spPr>
          <a:xfrm>
            <a:off x="5638800" y="1139776"/>
            <a:ext cx="7010400" cy="8445501"/>
          </a:xfrm>
          <a:prstGeom prst="rect">
            <a:avLst/>
          </a:prstGeom>
        </p:spPr>
      </p:pic>
      <p:sp>
        <p:nvSpPr>
          <p:cNvPr id="218" name="“Tippy Tap” Hand Washing Stations"/>
          <p:cNvSpPr txBox="1">
            <a:spLocks noGrp="1"/>
          </p:cNvSpPr>
          <p:nvPr>
            <p:ph type="title" idx="4294967295"/>
          </p:nvPr>
        </p:nvSpPr>
        <p:spPr>
          <a:xfrm>
            <a:off x="5133116" y="143620"/>
            <a:ext cx="7814864" cy="772323"/>
          </a:xfrm>
          <a:prstGeom prst="rect">
            <a:avLst/>
          </a:prstGeom>
        </p:spPr>
        <p:txBody>
          <a:bodyPr anchor="b"/>
          <a:lstStyle>
            <a:lvl1pPr defTabSz="321310">
              <a:defRPr sz="3740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lvl1pPr>
          </a:lstStyle>
          <a:p>
            <a:r>
              <a:t>“Tippy Tap” Hand Washing Stations</a:t>
            </a:r>
          </a:p>
        </p:txBody>
      </p:sp>
    </p:spTree>
  </p:cSld>
  <p:clrMapOvr>
    <a:masterClrMapping/>
  </p:clrMapOvr>
  <p:transition spd="med" advClick="0" advTm="6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9111"/>
            <a:lumOff val="980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100_5004.jpeg" descr="100_5004.jpeg"/>
          <p:cNvPicPr>
            <a:picLocks noGrp="1"/>
          </p:cNvPicPr>
          <p:nvPr>
            <p:ph type="pic" idx="22"/>
          </p:nvPr>
        </p:nvPicPr>
        <p:blipFill>
          <a:blip r:embed="rId2"/>
          <a:stretch>
            <a:fillRect/>
          </a:stretch>
        </p:blipFill>
        <p:spPr>
          <a:xfrm>
            <a:off x="7205718" y="3078849"/>
            <a:ext cx="5653835" cy="5180497"/>
          </a:xfrm>
          <a:prstGeom prst="rect">
            <a:avLst/>
          </a:prstGeom>
        </p:spPr>
      </p:pic>
      <p:pic>
        <p:nvPicPr>
          <p:cNvPr id="221" name="100_4978.jpeg" descr="100_4978.jpeg"/>
          <p:cNvPicPr>
            <a:picLocks noGrp="1"/>
          </p:cNvPicPr>
          <p:nvPr>
            <p:ph type="pic" idx="23"/>
          </p:nvPr>
        </p:nvPicPr>
        <p:blipFill>
          <a:blip r:embed="rId3"/>
          <a:stretch>
            <a:fillRect/>
          </a:stretch>
        </p:blipFill>
        <p:spPr>
          <a:xfrm>
            <a:off x="139700" y="895350"/>
            <a:ext cx="7010400" cy="8445500"/>
          </a:xfrm>
          <a:prstGeom prst="rect">
            <a:avLst/>
          </a:prstGeom>
        </p:spPr>
      </p:pic>
      <p:sp>
        <p:nvSpPr>
          <p:cNvPr id="222" name="New Block of Latrines"/>
          <p:cNvSpPr txBox="1">
            <a:spLocks noGrp="1"/>
          </p:cNvSpPr>
          <p:nvPr>
            <p:ph type="title" idx="4294967295"/>
          </p:nvPr>
        </p:nvSpPr>
        <p:spPr>
          <a:xfrm>
            <a:off x="6317920" y="1518232"/>
            <a:ext cx="7557160" cy="772324"/>
          </a:xfrm>
          <a:prstGeom prst="rect">
            <a:avLst/>
          </a:prstGeom>
        </p:spPr>
        <p:txBody>
          <a:bodyPr anchor="b"/>
          <a:lstStyle>
            <a:lvl1pPr defTabSz="368045">
              <a:defRPr sz="4284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lvl1pPr>
          </a:lstStyle>
          <a:p>
            <a:r>
              <a:t>New Block of Latrines</a:t>
            </a:r>
          </a:p>
        </p:txBody>
      </p:sp>
    </p:spTree>
  </p:cSld>
  <p:clrMapOvr>
    <a:masterClrMapping/>
  </p:clrMapOvr>
  <p:transition spd="med" advClick="0" advTm="6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9111"/>
            <a:lumOff val="980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100_4716.jpeg" descr="100_4716.jpeg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4061573" y="3785384"/>
            <a:ext cx="4420497" cy="4031911"/>
          </a:xfrm>
          <a:prstGeom prst="rect">
            <a:avLst/>
          </a:prstGeom>
        </p:spPr>
      </p:pic>
      <p:pic>
        <p:nvPicPr>
          <p:cNvPr id="225" name="100_4717.jpeg" descr="100_4717.jpeg"/>
          <p:cNvPicPr>
            <a:picLocks noGrp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xfrm>
            <a:off x="8523160" y="5636559"/>
            <a:ext cx="4406901" cy="4031910"/>
          </a:xfrm>
          <a:prstGeom prst="rect">
            <a:avLst/>
          </a:prstGeom>
        </p:spPr>
      </p:pic>
      <p:pic>
        <p:nvPicPr>
          <p:cNvPr id="226" name="100_4695.jpeg" descr="100_4695.jpeg"/>
          <p:cNvPicPr>
            <a:picLocks noGrp="1"/>
          </p:cNvPicPr>
          <p:nvPr>
            <p:ph type="pic" idx="23"/>
          </p:nvPr>
        </p:nvPicPr>
        <p:blipFill>
          <a:blip r:embed="rId4"/>
          <a:stretch>
            <a:fillRect/>
          </a:stretch>
        </p:blipFill>
        <p:spPr>
          <a:xfrm>
            <a:off x="8540749" y="391152"/>
            <a:ext cx="4346322" cy="5228408"/>
          </a:xfrm>
          <a:prstGeom prst="rect">
            <a:avLst/>
          </a:prstGeom>
        </p:spPr>
      </p:pic>
      <p:pic>
        <p:nvPicPr>
          <p:cNvPr id="227" name="100_4677.jpeg" descr="100_4677.jpe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43063" y="391152"/>
            <a:ext cx="3934007" cy="5228408"/>
          </a:xfrm>
          <a:prstGeom prst="rect">
            <a:avLst/>
          </a:prstGeom>
        </p:spPr>
      </p:pic>
      <p:pic>
        <p:nvPicPr>
          <p:cNvPr id="228" name="100_4711.jpeg" descr="100_4711.jpe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72029" y="5670617"/>
            <a:ext cx="3868674" cy="3963794"/>
          </a:xfrm>
          <a:prstGeom prst="rect">
            <a:avLst/>
          </a:prstGeom>
        </p:spPr>
      </p:pic>
      <p:sp>
        <p:nvSpPr>
          <p:cNvPr id="229" name="Garden Program"/>
          <p:cNvSpPr txBox="1">
            <a:spLocks noGrp="1"/>
          </p:cNvSpPr>
          <p:nvPr>
            <p:ph type="title" idx="4294967295"/>
          </p:nvPr>
        </p:nvSpPr>
        <p:spPr>
          <a:xfrm>
            <a:off x="4095975" y="857832"/>
            <a:ext cx="4402203" cy="772324"/>
          </a:xfrm>
          <a:prstGeom prst="rect">
            <a:avLst/>
          </a:prstGeom>
        </p:spPr>
        <p:txBody>
          <a:bodyPr anchor="b"/>
          <a:lstStyle>
            <a:lvl1pPr defTabSz="368045">
              <a:defRPr sz="4284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lvl1pPr>
          </a:lstStyle>
          <a:p>
            <a:r>
              <a:t>Garden Program</a:t>
            </a:r>
          </a:p>
        </p:txBody>
      </p:sp>
      <p:sp>
        <p:nvSpPr>
          <p:cNvPr id="230" name="Grow food for the school lunches…"/>
          <p:cNvSpPr txBox="1"/>
          <p:nvPr/>
        </p:nvSpPr>
        <p:spPr>
          <a:xfrm>
            <a:off x="4125225" y="2110261"/>
            <a:ext cx="4343703" cy="831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200"/>
            </a:pPr>
            <a:r>
              <a:t>Grow food for the school lunches</a:t>
            </a:r>
          </a:p>
          <a:p>
            <a:pPr>
              <a:defRPr sz="2200"/>
            </a:pPr>
            <a:r>
              <a:t>Teach the children about farming</a:t>
            </a:r>
          </a:p>
        </p:txBody>
      </p:sp>
      <p:sp>
        <p:nvSpPr>
          <p:cNvPr id="231" name="Provided oxen, plow, irrigation equipment, seeds, fertilizer"/>
          <p:cNvSpPr txBox="1"/>
          <p:nvPr/>
        </p:nvSpPr>
        <p:spPr>
          <a:xfrm>
            <a:off x="4541282" y="8088481"/>
            <a:ext cx="3481299" cy="1313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/>
            </a:lvl1pPr>
          </a:lstStyle>
          <a:p>
            <a:r>
              <a:t>Provided oxen, plow, irrigation equipment, seeds, fertilizer</a:t>
            </a:r>
          </a:p>
        </p:txBody>
      </p:sp>
    </p:spTree>
  </p:cSld>
  <p:clrMapOvr>
    <a:masterClrMapping/>
  </p:clrMapOvr>
  <p:transition spd="med" advClick="0" advTm="8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9111"/>
            <a:lumOff val="980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100_5630.jpeg" descr="100_5630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32486" y="1692445"/>
            <a:ext cx="9939828" cy="7420848"/>
          </a:xfrm>
          <a:prstGeom prst="rect">
            <a:avLst/>
          </a:prstGeom>
        </p:spPr>
      </p:pic>
      <p:sp>
        <p:nvSpPr>
          <p:cNvPr id="234" name="Bercy School Graduates are Succeeding…"/>
          <p:cNvSpPr txBox="1">
            <a:spLocks noGrp="1"/>
          </p:cNvSpPr>
          <p:nvPr>
            <p:ph type="title" idx="4294967295"/>
          </p:nvPr>
        </p:nvSpPr>
        <p:spPr>
          <a:xfrm>
            <a:off x="134196" y="100010"/>
            <a:ext cx="12708662" cy="1588623"/>
          </a:xfrm>
          <a:prstGeom prst="rect">
            <a:avLst/>
          </a:prstGeom>
        </p:spPr>
        <p:txBody>
          <a:bodyPr anchor="b"/>
          <a:lstStyle/>
          <a:p>
            <a:pPr defTabSz="379729">
              <a:defRPr sz="4680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pPr>
            <a:r>
              <a:t>Bercy School Graduates are Succeeding </a:t>
            </a:r>
          </a:p>
          <a:p>
            <a:pPr defTabSz="379729">
              <a:defRPr sz="4680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pPr>
            <a:r>
              <a:t>at Notre Dame High School in Cavaillon</a:t>
            </a:r>
          </a:p>
        </p:txBody>
      </p:sp>
      <p:sp>
        <p:nvSpPr>
          <p:cNvPr id="235" name="We provide a very modest stipend to help offset tuition and transportation costs"/>
          <p:cNvSpPr txBox="1"/>
          <p:nvPr/>
        </p:nvSpPr>
        <p:spPr>
          <a:xfrm>
            <a:off x="515683" y="9148931"/>
            <a:ext cx="11973434" cy="512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600"/>
            </a:lvl1pPr>
          </a:lstStyle>
          <a:p>
            <a:r>
              <a:t>We provide a very modest stipend to help offset tuition and transportation costs</a:t>
            </a:r>
          </a:p>
        </p:txBody>
      </p:sp>
    </p:spTree>
  </p:cSld>
  <p:clrMapOvr>
    <a:masterClrMapping/>
  </p:clrMapOvr>
  <p:transition spd="med" advClick="0" advTm="6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9111"/>
            <a:lumOff val="980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ab31a4b4-6e15-42fb-9aaa-abad3f308ac9.jpeg" descr="ab31a4b4-6e15-42fb-9aaa-abad3f308ac9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5511" y="5391718"/>
            <a:ext cx="7259936" cy="4043829"/>
          </a:xfrm>
          <a:prstGeom prst="rect">
            <a:avLst/>
          </a:prstGeom>
        </p:spPr>
      </p:pic>
      <p:pic>
        <p:nvPicPr>
          <p:cNvPr id="238" name="6f69d687-e22f-43c4-bd15-909baf98fbec.jpeg" descr="6f69d687-e22f-43c4-bd15-909baf98fbec.jpeg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7391400" y="577747"/>
            <a:ext cx="5435601" cy="6934201"/>
          </a:xfrm>
          <a:prstGeom prst="rect">
            <a:avLst/>
          </a:prstGeom>
        </p:spPr>
      </p:pic>
      <p:sp>
        <p:nvSpPr>
          <p:cNvPr id="239" name="Life-Sustaining Help after August 2021 Earthquake"/>
          <p:cNvSpPr txBox="1">
            <a:spLocks noGrp="1"/>
          </p:cNvSpPr>
          <p:nvPr>
            <p:ph type="title"/>
          </p:nvPr>
        </p:nvSpPr>
        <p:spPr>
          <a:xfrm>
            <a:off x="774700" y="381000"/>
            <a:ext cx="5715000" cy="2941142"/>
          </a:xfrm>
          <a:prstGeom prst="rect">
            <a:avLst/>
          </a:prstGeom>
        </p:spPr>
        <p:txBody>
          <a:bodyPr/>
          <a:lstStyle>
            <a:lvl1pPr defTabSz="473201">
              <a:defRPr sz="5508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lvl1pPr>
          </a:lstStyle>
          <a:p>
            <a:r>
              <a:t>Life-Sustaining Help after August 2021 Earthquake</a:t>
            </a:r>
          </a:p>
        </p:txBody>
      </p:sp>
      <p:sp>
        <p:nvSpPr>
          <p:cNvPr id="240" name="We were there for our friends when other help was very slow to arrive"/>
          <p:cNvSpPr txBox="1">
            <a:spLocks noGrp="1"/>
          </p:cNvSpPr>
          <p:nvPr>
            <p:ph type="body" sz="quarter" idx="1"/>
          </p:nvPr>
        </p:nvSpPr>
        <p:spPr>
          <a:xfrm>
            <a:off x="635000" y="3532992"/>
            <a:ext cx="5715000" cy="1647876"/>
          </a:xfrm>
          <a:prstGeom prst="rect">
            <a:avLst/>
          </a:prstGeom>
        </p:spPr>
        <p:txBody>
          <a:bodyPr/>
          <a:lstStyle>
            <a:lvl1pPr defTabSz="408940">
              <a:defRPr sz="1819"/>
            </a:lvl1pPr>
          </a:lstStyle>
          <a:p>
            <a:r>
              <a:t>We were there for our friends when other help was very slow to arrive</a:t>
            </a:r>
          </a:p>
        </p:txBody>
      </p:sp>
      <p:sp>
        <p:nvSpPr>
          <p:cNvPr id="241" name="Text"/>
          <p:cNvSpPr txBox="1"/>
          <p:nvPr/>
        </p:nvSpPr>
        <p:spPr>
          <a:xfrm>
            <a:off x="9507070" y="4723312"/>
            <a:ext cx="127001" cy="656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457200">
              <a:lnSpc>
                <a:spcPct val="115000"/>
              </a:lnSpc>
              <a:spcBef>
                <a:spcPts val="1000"/>
              </a:spcBef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242" name="Care packages with food and…"/>
          <p:cNvSpPr txBox="1"/>
          <p:nvPr/>
        </p:nvSpPr>
        <p:spPr>
          <a:xfrm>
            <a:off x="7373101" y="8559001"/>
            <a:ext cx="4904847" cy="7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100"/>
            </a:pPr>
            <a:r>
              <a:t>Care packages with food and </a:t>
            </a:r>
          </a:p>
          <a:p>
            <a:pPr algn="l">
              <a:defRPr sz="2100"/>
            </a:pPr>
            <a:r>
              <a:t>other essentials for Bercy families</a:t>
            </a:r>
          </a:p>
        </p:txBody>
      </p:sp>
      <p:sp>
        <p:nvSpPr>
          <p:cNvPr id="243" name="Feeding the Bercy community at the school"/>
          <p:cNvSpPr txBox="1"/>
          <p:nvPr/>
        </p:nvSpPr>
        <p:spPr>
          <a:xfrm>
            <a:off x="7354085" y="7469661"/>
            <a:ext cx="5510230" cy="438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100"/>
            </a:lvl1pPr>
          </a:lstStyle>
          <a:p>
            <a:r>
              <a:t>Feeding the Bercy community at the school</a:t>
            </a:r>
          </a:p>
        </p:txBody>
      </p:sp>
    </p:spTree>
  </p:cSld>
  <p:clrMapOvr>
    <a:masterClrMapping/>
  </p:clrMapOvr>
  <p:transition spd="med" advClick="0" advTm="6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9111"/>
            <a:lumOff val="980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creen Shot 2023-01-11 at 7.50.21 PM.png" descr="Screen Shot 2023-01-11 at 7.50.21 PM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14495" y="1291962"/>
            <a:ext cx="11128972" cy="8202908"/>
          </a:xfrm>
          <a:prstGeom prst="rect">
            <a:avLst/>
          </a:prstGeom>
        </p:spPr>
      </p:pic>
      <p:sp>
        <p:nvSpPr>
          <p:cNvPr id="125" name="Where in the World is Bercy?"/>
          <p:cNvSpPr txBox="1">
            <a:spLocks noGrp="1"/>
          </p:cNvSpPr>
          <p:nvPr>
            <p:ph type="title"/>
          </p:nvPr>
        </p:nvSpPr>
        <p:spPr>
          <a:xfrm>
            <a:off x="775951" y="56898"/>
            <a:ext cx="11452898" cy="1422912"/>
          </a:xfrm>
          <a:prstGeom prst="rect">
            <a:avLst/>
          </a:prstGeom>
        </p:spPr>
        <p:txBody>
          <a:bodyPr/>
          <a:lstStyle>
            <a:lvl1pPr defTabSz="514095">
              <a:defRPr sz="6687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lvl1pPr>
          </a:lstStyle>
          <a:p>
            <a:r>
              <a:t>Where in the World is Bercy?</a:t>
            </a:r>
          </a:p>
        </p:txBody>
      </p:sp>
      <p:sp>
        <p:nvSpPr>
          <p:cNvPr id="126" name="Circle"/>
          <p:cNvSpPr/>
          <p:nvPr/>
        </p:nvSpPr>
        <p:spPr>
          <a:xfrm>
            <a:off x="4007182" y="8084933"/>
            <a:ext cx="106863" cy="10772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27" name="Line"/>
          <p:cNvSpPr/>
          <p:nvPr/>
        </p:nvSpPr>
        <p:spPr>
          <a:xfrm>
            <a:off x="3675821" y="6140910"/>
            <a:ext cx="348459" cy="1882357"/>
          </a:xfrm>
          <a:prstGeom prst="line">
            <a:avLst/>
          </a:prstGeom>
          <a:ln w="1016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</p:spTree>
  </p:cSld>
  <p:clrMapOvr>
    <a:masterClrMapping/>
  </p:clrMapOvr>
  <p:transition spd="med" advClick="0" advTm="6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9111"/>
            <a:lumOff val="980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b486a244-0192-4f0e-bd45-bac3eb3288b9.jpeg" descr="b486a244-0192-4f0e-bd45-bac3eb3288b9.jpeg"/>
          <p:cNvPicPr>
            <a:picLocks noGrp="1"/>
          </p:cNvPicPr>
          <p:nvPr>
            <p:ph type="pic" idx="22"/>
          </p:nvPr>
        </p:nvPicPr>
        <p:blipFill>
          <a:blip r:embed="rId2"/>
          <a:stretch>
            <a:fillRect/>
          </a:stretch>
        </p:blipFill>
        <p:spPr>
          <a:xfrm>
            <a:off x="7380548" y="1002200"/>
            <a:ext cx="5431904" cy="4976069"/>
          </a:xfrm>
          <a:prstGeom prst="rect">
            <a:avLst/>
          </a:prstGeom>
        </p:spPr>
      </p:pic>
      <p:pic>
        <p:nvPicPr>
          <p:cNvPr id="246" name="20210822_125232.jpeg" descr="20210822_125232.jpeg"/>
          <p:cNvPicPr>
            <a:picLocks noGrp="1"/>
          </p:cNvPicPr>
          <p:nvPr>
            <p:ph type="pic" idx="23"/>
          </p:nvPr>
        </p:nvPicPr>
        <p:blipFill>
          <a:blip r:embed="rId3"/>
          <a:stretch>
            <a:fillRect/>
          </a:stretch>
        </p:blipFill>
        <p:spPr>
          <a:xfrm>
            <a:off x="139700" y="961976"/>
            <a:ext cx="7010400" cy="8445501"/>
          </a:xfrm>
          <a:prstGeom prst="rect">
            <a:avLst/>
          </a:prstGeom>
        </p:spPr>
      </p:pic>
      <p:sp>
        <p:nvSpPr>
          <p:cNvPr id="247" name="Renewed supply of water purification systems to fight against cholera"/>
          <p:cNvSpPr txBox="1"/>
          <p:nvPr/>
        </p:nvSpPr>
        <p:spPr>
          <a:xfrm>
            <a:off x="7170878" y="8358661"/>
            <a:ext cx="5851244" cy="881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400"/>
            </a:lvl1pPr>
          </a:lstStyle>
          <a:p>
            <a:r>
              <a:t>Renewed supply of water purification systems to fight against cholera</a:t>
            </a:r>
          </a:p>
        </p:txBody>
      </p:sp>
      <p:sp>
        <p:nvSpPr>
          <p:cNvPr id="248" name="Bercy families who lost everything were sheltered at the school"/>
          <p:cNvSpPr txBox="1"/>
          <p:nvPr/>
        </p:nvSpPr>
        <p:spPr>
          <a:xfrm>
            <a:off x="7644077" y="5932961"/>
            <a:ext cx="4904846" cy="881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400"/>
            </a:lvl1pPr>
          </a:lstStyle>
          <a:p>
            <a:r>
              <a:t>Bercy families who lost everything were sheltered at the school</a:t>
            </a:r>
          </a:p>
        </p:txBody>
      </p:sp>
    </p:spTree>
  </p:cSld>
  <p:clrMapOvr>
    <a:masterClrMapping/>
  </p:clrMapOvr>
  <p:transition spd="med" advClick="0" advTm="6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9111"/>
            <a:lumOff val="980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4156d356-947d-4910-a094-1fd9748981d1.jpeg" descr="4156d356-947d-4910-a094-1fd9748981d1.jpeg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7526304" y="5025176"/>
            <a:ext cx="4894296" cy="4467006"/>
          </a:xfrm>
          <a:prstGeom prst="rect">
            <a:avLst/>
          </a:prstGeom>
        </p:spPr>
      </p:pic>
      <p:pic>
        <p:nvPicPr>
          <p:cNvPr id="251" name="002d8900-2f50-4436-807f-6c3227465015.jpeg" descr="002d8900-2f50-4436-807f-6c3227465015.jpeg"/>
          <p:cNvPicPr>
            <a:picLocks noGrp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xfrm>
            <a:off x="7177769" y="1334735"/>
            <a:ext cx="5591366" cy="3529330"/>
          </a:xfrm>
          <a:prstGeom prst="rect">
            <a:avLst/>
          </a:prstGeom>
        </p:spPr>
      </p:pic>
      <p:pic>
        <p:nvPicPr>
          <p:cNvPr id="252" name="2d02bba9-d0b5-44e6-99df-65b79e341491.jpeg" descr="2d02bba9-d0b5-44e6-99df-65b79e341491.jpeg"/>
          <p:cNvPicPr>
            <a:picLocks noGrp="1"/>
          </p:cNvPicPr>
          <p:nvPr>
            <p:ph type="pic" idx="23"/>
          </p:nvPr>
        </p:nvPicPr>
        <p:blipFill>
          <a:blip r:embed="rId4"/>
          <a:stretch>
            <a:fillRect/>
          </a:stretch>
        </p:blipFill>
        <p:spPr>
          <a:xfrm>
            <a:off x="152400" y="1279476"/>
            <a:ext cx="6937782" cy="8357808"/>
          </a:xfrm>
          <a:prstGeom prst="rect">
            <a:avLst/>
          </a:prstGeom>
        </p:spPr>
      </p:pic>
      <p:sp>
        <p:nvSpPr>
          <p:cNvPr id="253" name="Tarps (in Bercy orange!) provided shelter to local families"/>
          <p:cNvSpPr txBox="1"/>
          <p:nvPr/>
        </p:nvSpPr>
        <p:spPr>
          <a:xfrm>
            <a:off x="-144644" y="294161"/>
            <a:ext cx="13294088" cy="699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800"/>
            </a:lvl1pPr>
          </a:lstStyle>
          <a:p>
            <a:r>
              <a:t>Tarps (in Bercy orange!) provided shelter to local families</a:t>
            </a:r>
          </a:p>
        </p:txBody>
      </p:sp>
    </p:spTree>
  </p:cSld>
  <p:clrMapOvr>
    <a:masterClrMapping/>
  </p:clrMapOvr>
  <p:transition spd="med" advClick="0" advTm="6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9111"/>
            <a:lumOff val="980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Bring Your Ideas and Energy…"/>
          <p:cNvSpPr txBox="1">
            <a:spLocks noGrp="1"/>
          </p:cNvSpPr>
          <p:nvPr>
            <p:ph type="title"/>
          </p:nvPr>
        </p:nvSpPr>
        <p:spPr>
          <a:xfrm>
            <a:off x="181949" y="128755"/>
            <a:ext cx="12640902" cy="2270780"/>
          </a:xfrm>
          <a:prstGeom prst="rect">
            <a:avLst/>
          </a:prstGeom>
        </p:spPr>
        <p:txBody>
          <a:bodyPr/>
          <a:lstStyle/>
          <a:p>
            <a:pPr defTabSz="525779">
              <a:defRPr sz="6840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pPr>
            <a:r>
              <a:t>Bring Your Ideas and Energy </a:t>
            </a:r>
          </a:p>
          <a:p>
            <a:pPr defTabSz="525779">
              <a:defRPr sz="6840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pPr>
            <a:r>
              <a:t>to the Haiti Committee</a:t>
            </a:r>
          </a:p>
        </p:txBody>
      </p:sp>
      <p:sp>
        <p:nvSpPr>
          <p:cNvPr id="256" name="Represent and promote the Haiti Mission within the parish…"/>
          <p:cNvSpPr txBox="1">
            <a:spLocks noGrp="1"/>
          </p:cNvSpPr>
          <p:nvPr>
            <p:ph type="body" idx="1"/>
          </p:nvPr>
        </p:nvSpPr>
        <p:spPr>
          <a:xfrm>
            <a:off x="435726" y="1672081"/>
            <a:ext cx="12133348" cy="6820908"/>
          </a:xfrm>
          <a:prstGeom prst="rect">
            <a:avLst/>
          </a:prstGeom>
        </p:spPr>
        <p:txBody>
          <a:bodyPr/>
          <a:lstStyle/>
          <a:p>
            <a:pPr marL="380999" indent="-380999">
              <a:buBlip>
                <a:blip r:embed="rId2"/>
              </a:buBlip>
              <a:defRPr sz="3800"/>
            </a:pPr>
            <a:r>
              <a:t>Represent and promote the Haiti Mission within the parish</a:t>
            </a:r>
          </a:p>
          <a:p>
            <a:pPr marL="380999" indent="-380999">
              <a:buBlip>
                <a:blip r:embed="rId2"/>
              </a:buBlip>
              <a:defRPr sz="3800"/>
            </a:pPr>
            <a:r>
              <a:t>Develop and help to implement new initiatives to raise program funds</a:t>
            </a:r>
          </a:p>
          <a:p>
            <a:pPr marL="380999" indent="-380999">
              <a:buBlip>
                <a:blip r:embed="rId2"/>
              </a:buBlip>
              <a:defRPr sz="3800"/>
            </a:pPr>
            <a:r>
              <a:t>Provide fiscal oversight for how donor funds are used</a:t>
            </a:r>
          </a:p>
          <a:p>
            <a:pPr marL="380999" indent="-380999">
              <a:buBlip>
                <a:blip r:embed="rId2"/>
              </a:buBlip>
              <a:defRPr sz="3800"/>
            </a:pPr>
            <a:r>
              <a:t>Provide hands-on help with donor communications</a:t>
            </a:r>
          </a:p>
        </p:txBody>
      </p:sp>
      <p:sp>
        <p:nvSpPr>
          <p:cNvPr id="257" name="Contact Julie Schoenman if you would like to volunteer (jschoenman@comcast.net)"/>
          <p:cNvSpPr txBox="1"/>
          <p:nvPr/>
        </p:nvSpPr>
        <p:spPr>
          <a:xfrm>
            <a:off x="15747" y="8179949"/>
            <a:ext cx="12973305" cy="138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pPr>
            <a:r>
              <a:t>Contact Julie Schoenman if you would like to volunteer (</a:t>
            </a:r>
            <a:r>
              <a:rPr u="sng">
                <a:hlinkClick r:id="rId3"/>
              </a:rPr>
              <a:t>jschoenman@comcast.net</a:t>
            </a:r>
            <a:r>
              <a:t>)</a:t>
            </a:r>
          </a:p>
        </p:txBody>
      </p:sp>
    </p:spTree>
  </p:cSld>
  <p:clrMapOvr>
    <a:masterClrMapping/>
  </p:clrMapOvr>
  <p:transition spd="med" advClick="0" advTm="12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9111"/>
            <a:lumOff val="980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upport the Mission"/>
          <p:cNvSpPr txBox="1">
            <a:spLocks noGrp="1"/>
          </p:cNvSpPr>
          <p:nvPr>
            <p:ph type="title"/>
          </p:nvPr>
        </p:nvSpPr>
        <p:spPr>
          <a:xfrm>
            <a:off x="181949" y="-426629"/>
            <a:ext cx="12640902" cy="22707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lvl1pPr>
          </a:lstStyle>
          <a:p>
            <a:r>
              <a:t>Support the Mission</a:t>
            </a:r>
          </a:p>
        </p:txBody>
      </p:sp>
      <p:sp>
        <p:nvSpPr>
          <p:cNvPr id="260" name="Thank You!"/>
          <p:cNvSpPr txBox="1"/>
          <p:nvPr/>
        </p:nvSpPr>
        <p:spPr>
          <a:xfrm>
            <a:off x="181949" y="8418299"/>
            <a:ext cx="12640902" cy="1401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7000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lvl1pPr>
          </a:lstStyle>
          <a:p>
            <a:r>
              <a:t>Thank You!</a:t>
            </a:r>
          </a:p>
        </p:txBody>
      </p:sp>
      <p:sp>
        <p:nvSpPr>
          <p:cNvPr id="261" name="Donations to the Haiti Mission may be made at any time:…"/>
          <p:cNvSpPr txBox="1"/>
          <p:nvPr/>
        </p:nvSpPr>
        <p:spPr>
          <a:xfrm>
            <a:off x="299312" y="1478991"/>
            <a:ext cx="12406176" cy="679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800"/>
            </a:pPr>
            <a:r>
              <a:t>Donations to the Haiti Mission may be made at any time:</a:t>
            </a:r>
          </a:p>
          <a:p>
            <a:pPr algn="l">
              <a:defRPr sz="3800"/>
            </a:pPr>
            <a:endParaRPr/>
          </a:p>
          <a:p>
            <a:pPr marL="423333" indent="-423333" algn="l">
              <a:buSzPct val="40000"/>
              <a:buBlip>
                <a:blip r:embed="rId2"/>
              </a:buBlip>
              <a:defRPr sz="3800"/>
            </a:pPr>
            <a:r>
              <a:t>Via a check made out to St. Thomas à Becket </a:t>
            </a:r>
            <a:r>
              <a:rPr u="sng"/>
              <a:t>with Bercy School written in the memo line</a:t>
            </a:r>
            <a:r>
              <a:t>.  Checks may be deposited in the Sunday collection or delivered in person or by mail to the parish office (1421 Wiehle Ave., Reston, VA 20190)</a:t>
            </a:r>
          </a:p>
          <a:p>
            <a:pPr marL="423333" indent="-423333" algn="l">
              <a:buSzPct val="40000"/>
              <a:buBlip>
                <a:blip r:embed="rId2"/>
              </a:buBlip>
              <a:defRPr sz="3800"/>
            </a:pPr>
            <a:endParaRPr/>
          </a:p>
          <a:p>
            <a:pPr marL="423333" indent="-423333" algn="l">
              <a:buSzPct val="40000"/>
              <a:buBlip>
                <a:blip r:embed="rId2"/>
              </a:buBlip>
              <a:defRPr sz="3800"/>
            </a:pPr>
            <a:r>
              <a:t>Via Faith Direct - Use the Bercy School, Haiti button under the Recurring Gifts option, or make a one-time donation designated for the Bercy School</a:t>
            </a:r>
          </a:p>
        </p:txBody>
      </p:sp>
    </p:spTree>
  </p:cSld>
  <p:clrMapOvr>
    <a:masterClrMapping/>
  </p:clrMapOvr>
  <p:transition spd="med" advClick="0" advTm="1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9111"/>
            <a:lumOff val="980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Bercy is a small farming community, a one-hour drive from the next largest town, Cavaillon"/>
          <p:cNvSpPr txBox="1">
            <a:spLocks noGrp="1"/>
          </p:cNvSpPr>
          <p:nvPr>
            <p:ph type="title"/>
          </p:nvPr>
        </p:nvSpPr>
        <p:spPr>
          <a:xfrm>
            <a:off x="122741" y="193733"/>
            <a:ext cx="5775249" cy="3012983"/>
          </a:xfrm>
          <a:prstGeom prst="rect">
            <a:avLst/>
          </a:prstGeom>
        </p:spPr>
        <p:txBody>
          <a:bodyPr/>
          <a:lstStyle>
            <a:lvl1pPr defTabSz="403097">
              <a:defRPr sz="4140"/>
            </a:lvl1pPr>
          </a:lstStyle>
          <a:p>
            <a:r>
              <a:t>Bercy is a small farming community, a one-hour drive from the next largest town, Cavaillon</a:t>
            </a:r>
          </a:p>
        </p:txBody>
      </p:sp>
      <p:pic>
        <p:nvPicPr>
          <p:cNvPr id="130" name="100_4800.jpeg" descr="100_4800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077693" y="290974"/>
            <a:ext cx="6716814" cy="5005861"/>
          </a:xfrm>
          <a:prstGeom prst="rect">
            <a:avLst/>
          </a:prstGeom>
        </p:spPr>
      </p:pic>
      <p:pic>
        <p:nvPicPr>
          <p:cNvPr id="131" name="100_4692.jpeg" descr="100_4692.jpe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788353" y="5164770"/>
            <a:ext cx="6048959" cy="4504971"/>
          </a:xfrm>
          <a:prstGeom prst="rect">
            <a:avLst/>
          </a:prstGeom>
        </p:spPr>
      </p:pic>
      <p:pic>
        <p:nvPicPr>
          <p:cNvPr id="132" name="100_4722.jpeg" descr="100_4722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5010" y="3455854"/>
            <a:ext cx="7485823" cy="5582617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9111"/>
            <a:lumOff val="980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What is Our Mission in Bercy?"/>
          <p:cNvSpPr txBox="1">
            <a:spLocks noGrp="1"/>
          </p:cNvSpPr>
          <p:nvPr>
            <p:ph type="title"/>
          </p:nvPr>
        </p:nvSpPr>
        <p:spPr>
          <a:xfrm>
            <a:off x="181949" y="389984"/>
            <a:ext cx="12640902" cy="1183884"/>
          </a:xfrm>
          <a:prstGeom prst="rect">
            <a:avLst/>
          </a:prstGeom>
        </p:spPr>
        <p:txBody>
          <a:bodyPr/>
          <a:lstStyle>
            <a:lvl1pPr defTabSz="525779">
              <a:defRPr sz="6840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lvl1pPr>
          </a:lstStyle>
          <a:p>
            <a:r>
              <a:t>What is Our Mission in Bercy?</a:t>
            </a:r>
          </a:p>
        </p:txBody>
      </p:sp>
      <p:sp>
        <p:nvSpPr>
          <p:cNvPr id="139" name="Support students &amp; operations for parochial elementary school…"/>
          <p:cNvSpPr txBox="1">
            <a:spLocks noGrp="1"/>
          </p:cNvSpPr>
          <p:nvPr>
            <p:ph type="body" idx="1"/>
          </p:nvPr>
        </p:nvSpPr>
        <p:spPr>
          <a:xfrm>
            <a:off x="217820" y="1447869"/>
            <a:ext cx="12640902" cy="8026801"/>
          </a:xfrm>
          <a:prstGeom prst="rect">
            <a:avLst/>
          </a:prstGeom>
        </p:spPr>
        <p:txBody>
          <a:bodyPr/>
          <a:lstStyle/>
          <a:p>
            <a:pPr marL="354329" indent="-354329" defTabSz="543305">
              <a:spcBef>
                <a:spcPts val="2900"/>
              </a:spcBef>
              <a:buBlip>
                <a:blip r:embed="rId2"/>
              </a:buBlip>
              <a:defRPr sz="3348"/>
            </a:pPr>
            <a:r>
              <a:t>Support students &amp; operations for parochial elementary school</a:t>
            </a:r>
          </a:p>
          <a:p>
            <a:pPr marL="708659" lvl="1" indent="-354329" defTabSz="543305">
              <a:spcBef>
                <a:spcPts val="800"/>
              </a:spcBef>
              <a:buSzPct val="80000"/>
              <a:buFont typeface="Georgia"/>
              <a:buChar char="•"/>
              <a:defRPr sz="2511"/>
            </a:pPr>
            <a:r>
              <a:t>Tuition support</a:t>
            </a:r>
          </a:p>
          <a:p>
            <a:pPr marL="708659" lvl="1" indent="-354329" defTabSz="543305">
              <a:spcBef>
                <a:spcPts val="800"/>
              </a:spcBef>
              <a:buSzPct val="80000"/>
              <a:buFont typeface="Georgia"/>
              <a:buChar char="•"/>
              <a:defRPr sz="2511"/>
            </a:pPr>
            <a:r>
              <a:t>Teacher salaries</a:t>
            </a:r>
          </a:p>
          <a:p>
            <a:pPr marL="708659" lvl="1" indent="-354329" defTabSz="543305">
              <a:spcBef>
                <a:spcPts val="800"/>
              </a:spcBef>
              <a:buSzPct val="80000"/>
              <a:buFont typeface="Georgia"/>
              <a:buChar char="•"/>
              <a:defRPr sz="2511"/>
            </a:pPr>
            <a:r>
              <a:t>Hot lunch program</a:t>
            </a:r>
          </a:p>
          <a:p>
            <a:pPr marL="708659" lvl="1" indent="-354329" defTabSz="543305">
              <a:spcBef>
                <a:spcPts val="800"/>
              </a:spcBef>
              <a:buSzPct val="80000"/>
              <a:buFont typeface="Georgia"/>
              <a:buChar char="•"/>
              <a:defRPr sz="2511"/>
            </a:pPr>
            <a:r>
              <a:t>School books and supplies - when funds are available</a:t>
            </a:r>
          </a:p>
          <a:p>
            <a:pPr marL="354329" indent="-354329" defTabSz="543305">
              <a:spcBef>
                <a:spcPts val="2600"/>
              </a:spcBef>
              <a:buBlip>
                <a:blip r:embed="rId2"/>
              </a:buBlip>
              <a:defRPr sz="3348"/>
            </a:pPr>
            <a:r>
              <a:t>Planned “special projects” to help with one-time needs</a:t>
            </a:r>
          </a:p>
          <a:p>
            <a:pPr marL="708659" lvl="1" indent="-354329" defTabSz="543305">
              <a:spcBef>
                <a:spcPts val="800"/>
              </a:spcBef>
              <a:buSzPct val="80000"/>
              <a:buFont typeface="Georgia"/>
              <a:buChar char="•"/>
              <a:defRPr sz="2511"/>
            </a:pPr>
            <a:r>
              <a:t>School infrastructure improvements - new classrooms, administrative office, kitchen, well, latrines</a:t>
            </a:r>
          </a:p>
          <a:p>
            <a:pPr marL="708659" lvl="1" indent="-354329" defTabSz="543305">
              <a:spcBef>
                <a:spcPts val="800"/>
              </a:spcBef>
              <a:buSzPct val="80000"/>
              <a:buFont typeface="Georgia"/>
              <a:buChar char="•"/>
              <a:defRPr sz="2511"/>
            </a:pPr>
            <a:r>
              <a:t>Hygiene initiatives - clean water, hand washing, hygiene education in school</a:t>
            </a:r>
          </a:p>
          <a:p>
            <a:pPr marL="708659" lvl="1" indent="-354329" defTabSz="543305">
              <a:spcBef>
                <a:spcPts val="800"/>
              </a:spcBef>
              <a:buSzPct val="80000"/>
              <a:buFont typeface="Georgia"/>
              <a:buChar char="•"/>
              <a:defRPr sz="2511"/>
            </a:pPr>
            <a:r>
              <a:t>Garden program for school lunches</a:t>
            </a:r>
          </a:p>
          <a:p>
            <a:pPr marL="354329" indent="-354329" defTabSz="543305">
              <a:spcBef>
                <a:spcPts val="2900"/>
              </a:spcBef>
              <a:buBlip>
                <a:blip r:embed="rId2"/>
              </a:buBlip>
              <a:defRPr sz="3348"/>
            </a:pPr>
            <a:r>
              <a:t>Help Bercy graduates continue studies at Notre Dame high school in Cavaillon</a:t>
            </a:r>
          </a:p>
          <a:p>
            <a:pPr marL="354329" indent="-354329" defTabSz="543305">
              <a:spcBef>
                <a:spcPts val="2900"/>
              </a:spcBef>
              <a:buBlip>
                <a:blip r:embed="rId2"/>
              </a:buBlip>
              <a:defRPr sz="3348"/>
            </a:pPr>
            <a:r>
              <a:t>Emergency assistance following natural disasters</a:t>
            </a:r>
          </a:p>
        </p:txBody>
      </p:sp>
    </p:spTree>
  </p:cSld>
  <p:clrMapOvr>
    <a:masterClrMapping/>
  </p:clrMapOvr>
  <p:transition spd="med" advClick="0" advTm="1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9111"/>
            <a:lumOff val="980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Welcome to the Bercy School"/>
          <p:cNvSpPr txBox="1">
            <a:spLocks noGrp="1"/>
          </p:cNvSpPr>
          <p:nvPr>
            <p:ph type="title"/>
          </p:nvPr>
        </p:nvSpPr>
        <p:spPr>
          <a:xfrm>
            <a:off x="-101255" y="-94013"/>
            <a:ext cx="13166232" cy="1553275"/>
          </a:xfrm>
          <a:prstGeom prst="rect">
            <a:avLst/>
          </a:prstGeom>
        </p:spPr>
        <p:txBody>
          <a:bodyPr/>
          <a:lstStyle>
            <a:lvl1pPr>
              <a:defRPr sz="6300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lvl1pPr>
          </a:lstStyle>
          <a:p>
            <a:r>
              <a:t>Welcome to the Bercy School</a:t>
            </a:r>
          </a:p>
        </p:txBody>
      </p:sp>
      <p:sp>
        <p:nvSpPr>
          <p:cNvPr id="142" name="~300 students in pre-K through grade 8"/>
          <p:cNvSpPr txBox="1">
            <a:spLocks noGrp="1"/>
          </p:cNvSpPr>
          <p:nvPr>
            <p:ph type="body" sz="quarter" idx="1"/>
          </p:nvPr>
        </p:nvSpPr>
        <p:spPr>
          <a:xfrm>
            <a:off x="555229" y="8743832"/>
            <a:ext cx="11853264" cy="1054337"/>
          </a:xfrm>
          <a:prstGeom prst="rect">
            <a:avLst/>
          </a:prstGeom>
        </p:spPr>
        <p:txBody>
          <a:bodyPr/>
          <a:lstStyle>
            <a:lvl1pPr defTabSz="496570">
              <a:defRPr sz="2210"/>
            </a:lvl1pPr>
          </a:lstStyle>
          <a:p>
            <a:r>
              <a:t>~300 students in pre-K through grade 8</a:t>
            </a:r>
          </a:p>
        </p:txBody>
      </p:sp>
      <p:pic>
        <p:nvPicPr>
          <p:cNvPr id="143" name="100_4668.jpeg" descr="100_4668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88948" y="1530252"/>
            <a:ext cx="9785826" cy="7200978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9111"/>
            <a:lumOff val="980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100_4838.jpeg" descr="100_4838.jpeg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88808" y="222485"/>
            <a:ext cx="5870735" cy="5363680"/>
          </a:xfrm>
          <a:prstGeom prst="rect">
            <a:avLst/>
          </a:prstGeom>
        </p:spPr>
      </p:pic>
      <p:pic>
        <p:nvPicPr>
          <p:cNvPr id="146" name="100_5087.jpeg" descr="100_5087.jpeg"/>
          <p:cNvPicPr>
            <a:picLocks noGrp="1"/>
          </p:cNvPicPr>
          <p:nvPr>
            <p:ph type="pic" idx="23"/>
          </p:nvPr>
        </p:nvPicPr>
        <p:blipFill>
          <a:blip r:embed="rId3"/>
          <a:stretch>
            <a:fillRect/>
          </a:stretch>
        </p:blipFill>
        <p:spPr>
          <a:xfrm>
            <a:off x="5983564" y="268586"/>
            <a:ext cx="6790403" cy="8179835"/>
          </a:xfrm>
          <a:prstGeom prst="rect">
            <a:avLst/>
          </a:prstGeom>
        </p:spPr>
      </p:pic>
      <p:pic>
        <p:nvPicPr>
          <p:cNvPr id="147" name="100_4787.jpeg" descr="100_4787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345280" y="6027528"/>
            <a:ext cx="4913252" cy="3653189"/>
          </a:xfrm>
          <a:prstGeom prst="rect">
            <a:avLst/>
          </a:prstGeom>
        </p:spPr>
      </p:pic>
      <p:sp>
        <p:nvSpPr>
          <p:cNvPr id="148" name="Kindergarten classrooms and school office"/>
          <p:cNvSpPr txBox="1"/>
          <p:nvPr/>
        </p:nvSpPr>
        <p:spPr>
          <a:xfrm>
            <a:off x="56186" y="5550293"/>
            <a:ext cx="5935981" cy="48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r>
              <a:t>Kindergarten classrooms and school office</a:t>
            </a:r>
          </a:p>
        </p:txBody>
      </p:sp>
      <p:sp>
        <p:nvSpPr>
          <p:cNvPr id="149" name="Grades 1-6 classrooms"/>
          <p:cNvSpPr txBox="1"/>
          <p:nvPr/>
        </p:nvSpPr>
        <p:spPr>
          <a:xfrm>
            <a:off x="9408848" y="8370675"/>
            <a:ext cx="3319146" cy="500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500"/>
            </a:lvl1pPr>
          </a:lstStyle>
          <a:p>
            <a:r>
              <a:t>Grades 1-6 classrooms</a:t>
            </a:r>
          </a:p>
        </p:txBody>
      </p:sp>
    </p:spTree>
  </p:cSld>
  <p:clrMapOvr>
    <a:masterClrMapping/>
  </p:clrMapOvr>
  <p:transition spd="med" advClick="0" advTm="6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9111"/>
            <a:lumOff val="980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100_5520.jpeg" descr="100_5520.jpeg"/>
          <p:cNvPicPr>
            <a:picLocks noGrp="1"/>
          </p:cNvPicPr>
          <p:nvPr>
            <p:ph type="pic" idx="22"/>
          </p:nvPr>
        </p:nvPicPr>
        <p:blipFill>
          <a:blip r:embed="rId2"/>
          <a:stretch>
            <a:fillRect/>
          </a:stretch>
        </p:blipFill>
        <p:spPr>
          <a:xfrm>
            <a:off x="440087" y="200820"/>
            <a:ext cx="5160613" cy="4726175"/>
          </a:xfrm>
          <a:prstGeom prst="rect">
            <a:avLst/>
          </a:prstGeom>
        </p:spPr>
      </p:pic>
      <p:pic>
        <p:nvPicPr>
          <p:cNvPr id="158" name="IMG_0025.jpeg" descr="IMG_0025.jpeg"/>
          <p:cNvPicPr>
            <a:picLocks noGrp="1"/>
          </p:cNvPicPr>
          <p:nvPr>
            <p:ph type="pic" idx="23"/>
          </p:nvPr>
        </p:nvPicPr>
        <p:blipFill>
          <a:blip r:embed="rId3"/>
          <a:stretch>
            <a:fillRect/>
          </a:stretch>
        </p:blipFill>
        <p:spPr>
          <a:xfrm>
            <a:off x="5937305" y="204835"/>
            <a:ext cx="7010401" cy="8445501"/>
          </a:xfrm>
          <a:prstGeom prst="rect">
            <a:avLst/>
          </a:prstGeom>
        </p:spPr>
      </p:pic>
      <p:sp>
        <p:nvSpPr>
          <p:cNvPr id="159" name="Our wonderful teachers and kitchen staff"/>
          <p:cNvSpPr txBox="1"/>
          <p:nvPr/>
        </p:nvSpPr>
        <p:spPr>
          <a:xfrm>
            <a:off x="64443" y="4879431"/>
            <a:ext cx="5759502" cy="48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r>
              <a:t>Our wonderful teachers and kitchen staff</a:t>
            </a:r>
          </a:p>
        </p:txBody>
      </p:sp>
      <p:sp>
        <p:nvSpPr>
          <p:cNvPr id="160" name="Eager students with their school books"/>
          <p:cNvSpPr txBox="1"/>
          <p:nvPr/>
        </p:nvSpPr>
        <p:spPr>
          <a:xfrm>
            <a:off x="6157573" y="8611541"/>
            <a:ext cx="6569864" cy="56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900"/>
            </a:lvl1pPr>
          </a:lstStyle>
          <a:p>
            <a:r>
              <a:t>Eager students with their school books</a:t>
            </a:r>
          </a:p>
        </p:txBody>
      </p:sp>
      <p:pic>
        <p:nvPicPr>
          <p:cNvPr id="161" name="100_4831.jpeg" descr="100_4831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4443" y="5336838"/>
            <a:ext cx="5759502" cy="4287876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9111"/>
            <a:lumOff val="980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100_4731.jpeg" descr="100_4731.jpeg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8142201" y="5293536"/>
            <a:ext cx="4483101" cy="4089401"/>
          </a:xfrm>
          <a:prstGeom prst="rect">
            <a:avLst/>
          </a:prstGeom>
        </p:spPr>
      </p:pic>
      <p:pic>
        <p:nvPicPr>
          <p:cNvPr id="164" name="100_4734.jpeg" descr="100_4734.jpeg"/>
          <p:cNvPicPr>
            <a:picLocks noGrp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xfrm>
            <a:off x="8142200" y="323422"/>
            <a:ext cx="4483101" cy="4102101"/>
          </a:xfrm>
          <a:prstGeom prst="rect">
            <a:avLst/>
          </a:prstGeom>
        </p:spPr>
      </p:pic>
      <p:pic>
        <p:nvPicPr>
          <p:cNvPr id="165" name="100_4762.jpeg" descr="100_4762.jpeg"/>
          <p:cNvPicPr>
            <a:picLocks noGrp="1"/>
          </p:cNvPicPr>
          <p:nvPr>
            <p:ph type="pic" idx="23"/>
          </p:nvPr>
        </p:nvPicPr>
        <p:blipFill>
          <a:blip r:embed="rId4"/>
          <a:stretch>
            <a:fillRect/>
          </a:stretch>
        </p:blipFill>
        <p:spPr>
          <a:xfrm>
            <a:off x="329758" y="300782"/>
            <a:ext cx="7595484" cy="9152036"/>
          </a:xfrm>
          <a:prstGeom prst="rect">
            <a:avLst/>
          </a:prstGeom>
        </p:spPr>
      </p:pic>
      <p:sp>
        <p:nvSpPr>
          <p:cNvPr id="166" name="Lunch is rice and beans,…"/>
          <p:cNvSpPr txBox="1"/>
          <p:nvPr/>
        </p:nvSpPr>
        <p:spPr>
          <a:xfrm>
            <a:off x="8128253" y="4354883"/>
            <a:ext cx="4403145" cy="982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800"/>
            </a:pPr>
            <a:r>
              <a:t>Lunch is rice and beans, </a:t>
            </a:r>
          </a:p>
          <a:p>
            <a:pPr>
              <a:defRPr sz="2800"/>
            </a:pPr>
            <a:r>
              <a:t>cooked over charcoal fires</a:t>
            </a:r>
          </a:p>
        </p:txBody>
      </p:sp>
    </p:spTree>
  </p:cSld>
  <p:clrMapOvr>
    <a:masterClrMapping/>
  </p:clrMapOvr>
  <p:transition spd="med" advClick="0" advTm="6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9111"/>
            <a:lumOff val="980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100_5059.jpeg" descr="100_5059.jpeg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431639" y="320569"/>
            <a:ext cx="4483101" cy="4089401"/>
          </a:xfrm>
          <a:prstGeom prst="rect">
            <a:avLst/>
          </a:prstGeom>
        </p:spPr>
      </p:pic>
      <p:pic>
        <p:nvPicPr>
          <p:cNvPr id="169" name="100_5036.jpeg" descr="100_5036.jpeg"/>
          <p:cNvPicPr>
            <a:picLocks noGrp="1"/>
          </p:cNvPicPr>
          <p:nvPr>
            <p:ph type="pic" idx="23"/>
          </p:nvPr>
        </p:nvPicPr>
        <p:blipFill>
          <a:blip r:embed="rId3"/>
          <a:stretch>
            <a:fillRect/>
          </a:stretch>
        </p:blipFill>
        <p:spPr>
          <a:xfrm>
            <a:off x="5641937" y="293454"/>
            <a:ext cx="7239985" cy="8722742"/>
          </a:xfrm>
          <a:prstGeom prst="rect">
            <a:avLst/>
          </a:prstGeom>
        </p:spPr>
      </p:pic>
      <p:pic>
        <p:nvPicPr>
          <p:cNvPr id="170" name="100_5045.jpeg" descr="100_5045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8122" y="5371422"/>
            <a:ext cx="5494868" cy="4089401"/>
          </a:xfrm>
          <a:prstGeom prst="rect">
            <a:avLst/>
          </a:prstGeom>
        </p:spPr>
      </p:pic>
      <p:sp>
        <p:nvSpPr>
          <p:cNvPr id="171" name="Do the hokey-pokey and you turn yourself around…"/>
          <p:cNvSpPr txBox="1"/>
          <p:nvPr/>
        </p:nvSpPr>
        <p:spPr>
          <a:xfrm>
            <a:off x="5716971" y="8991209"/>
            <a:ext cx="7278625" cy="48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r>
              <a:t>Do the hokey-pokey and you turn yourself around…</a:t>
            </a:r>
          </a:p>
        </p:txBody>
      </p:sp>
      <p:sp>
        <p:nvSpPr>
          <p:cNvPr id="172" name="It wasn’t all work…"/>
          <p:cNvSpPr txBox="1"/>
          <p:nvPr/>
        </p:nvSpPr>
        <p:spPr>
          <a:xfrm>
            <a:off x="641040" y="4335424"/>
            <a:ext cx="4064299" cy="1082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100"/>
            </a:pPr>
            <a:r>
              <a:t>It wasn’t all work</a:t>
            </a:r>
          </a:p>
          <a:p>
            <a:pPr>
              <a:defRPr sz="3100"/>
            </a:pPr>
            <a:r>
              <a:t>on the mission trips</a:t>
            </a:r>
          </a:p>
        </p:txBody>
      </p:sp>
    </p:spTree>
  </p:cSld>
  <p:clrMapOvr>
    <a:masterClrMapping/>
  </p:clrMapOvr>
  <p:transition spd="med" advClick="0" advTm="600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534</Words>
  <Application>Microsoft Office PowerPoint</Application>
  <PresentationFormat>Custom</PresentationFormat>
  <Paragraphs>74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Didot</vt:lpstr>
      <vt:lpstr>Georgia</vt:lpstr>
      <vt:lpstr>Helvetica Neue</vt:lpstr>
      <vt:lpstr>Times New Roman</vt:lpstr>
      <vt:lpstr>Zapfino</vt:lpstr>
      <vt:lpstr>Renaissance</vt:lpstr>
      <vt:lpstr>St. Thomas à Becket Haiti Mission</vt:lpstr>
      <vt:lpstr>Where in the World is Bercy?</vt:lpstr>
      <vt:lpstr>Bercy is a small farming community, a one-hour drive from the next largest town, Cavaillon</vt:lpstr>
      <vt:lpstr>What is Our Mission in Bercy?</vt:lpstr>
      <vt:lpstr>Welcome to the Bercy School</vt:lpstr>
      <vt:lpstr>PowerPoint Presentation</vt:lpstr>
      <vt:lpstr>PowerPoint Presentation</vt:lpstr>
      <vt:lpstr>PowerPoint Presentation</vt:lpstr>
      <vt:lpstr>PowerPoint Presentation</vt:lpstr>
      <vt:lpstr>Special Projects  Over the Years</vt:lpstr>
      <vt:lpstr>New Kitchen and New Pots</vt:lpstr>
      <vt:lpstr>PowerPoint Presentation</vt:lpstr>
      <vt:lpstr>PowerPoint Presentation</vt:lpstr>
      <vt:lpstr>New Well at the School</vt:lpstr>
      <vt:lpstr>“Tippy Tap” Hand Washing Stations</vt:lpstr>
      <vt:lpstr>New Block of Latrines</vt:lpstr>
      <vt:lpstr>Garden Program</vt:lpstr>
      <vt:lpstr>Bercy School Graduates are Succeeding  at Notre Dame High School in Cavaillon</vt:lpstr>
      <vt:lpstr>Life-Sustaining Help after August 2021 Earthquake</vt:lpstr>
      <vt:lpstr>PowerPoint Presentation</vt:lpstr>
      <vt:lpstr>PowerPoint Presentation</vt:lpstr>
      <vt:lpstr>Bring Your Ideas and Energy  to the Haiti Committee</vt:lpstr>
      <vt:lpstr>Support the Mission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St. Thomas à Becket Haiti Mission</dc:title>
  <dc:creator>Maureen Roan</dc:creator>
  <cp:lastModifiedBy>Maureen Roan</cp:lastModifiedBy>
  <cp:revision>4</cp:revision>
  <dcterms:modified xsi:type="dcterms:W3CDTF">2023-01-31T18:25:14Z</dcterms:modified>
</cp:coreProperties>
</file>